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7" r:id="rId8"/>
    <p:sldId id="262" r:id="rId9"/>
    <p:sldId id="268" r:id="rId10"/>
    <p:sldId id="269"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284E31-4D29-4C39-A263-12B25128A8A7}" v="36" dt="2024-03-10T13:34:09.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063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80522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78057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8526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901547"/>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Music Playlist Optimization</a:t>
            </a:r>
            <a:endParaRPr lang="en-US" sz="5249" dirty="0"/>
          </a:p>
        </p:txBody>
      </p:sp>
      <p:sp>
        <p:nvSpPr>
          <p:cNvPr id="6" name="Text 3"/>
          <p:cNvSpPr/>
          <p:nvPr/>
        </p:nvSpPr>
        <p:spPr>
          <a:xfrm>
            <a:off x="833199" y="3233261"/>
            <a:ext cx="7477601" cy="1777008"/>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When it comes to crafting the perfect music playlist, optimizing the selection of songs is essential for setting the right mood and enhancing the overall experience. Whether it's a party, workout, or relaxation time, creating an optimized playlist can elevate the ambiance and engage the audience.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36242" y="0"/>
            <a:ext cx="14630400" cy="8229600"/>
          </a:xfrm>
          <a:prstGeom prst="rect">
            <a:avLst/>
          </a:prstGeom>
          <a:solidFill>
            <a:srgbClr val="272525"/>
          </a:solidFill>
          <a:ln/>
        </p:spPr>
        <p:txBody>
          <a:bodyPr/>
          <a:lstStyle/>
          <a:p>
            <a:endParaRPr lang="en-IN"/>
          </a:p>
        </p:txBody>
      </p:sp>
      <p:sp>
        <p:nvSpPr>
          <p:cNvPr id="4" name="Text 2"/>
          <p:cNvSpPr/>
          <p:nvPr/>
        </p:nvSpPr>
        <p:spPr>
          <a:xfrm>
            <a:off x="342954" y="324117"/>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Space Complexity for the Algorithm</a:t>
            </a:r>
            <a:endParaRPr lang="en-US" sz="4374" dirty="0"/>
          </a:p>
        </p:txBody>
      </p:sp>
      <p:pic>
        <p:nvPicPr>
          <p:cNvPr id="7" name="Image 0" descr="preencoded.png">
            <a:extLst>
              <a:ext uri="{FF2B5EF4-FFF2-40B4-BE49-F238E27FC236}">
                <a16:creationId xmlns:a16="http://schemas.microsoft.com/office/drawing/2014/main" id="{11A07549-2C4C-0AA3-E88D-57507D47FF59}"/>
              </a:ext>
            </a:extLst>
          </p:cNvPr>
          <p:cNvPicPr>
            <a:picLocks noChangeAspect="1"/>
          </p:cNvPicPr>
          <p:nvPr/>
        </p:nvPicPr>
        <p:blipFill>
          <a:blip r:embed="rId3"/>
          <a:stretch>
            <a:fillRect/>
          </a:stretch>
        </p:blipFill>
        <p:spPr>
          <a:xfrm>
            <a:off x="11204080" y="0"/>
            <a:ext cx="3498803" cy="8229600"/>
          </a:xfrm>
          <a:prstGeom prst="rect">
            <a:avLst/>
          </a:prstGeom>
        </p:spPr>
      </p:pic>
    </p:spTree>
    <p:extLst>
      <p:ext uri="{BB962C8B-B14F-4D97-AF65-F5344CB8AC3E}">
        <p14:creationId xmlns:p14="http://schemas.microsoft.com/office/powerpoint/2010/main" val="4121851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3791415" cy="8229600"/>
          </a:xfrm>
          <a:prstGeom prst="rect">
            <a:avLst/>
          </a:prstGeom>
        </p:spPr>
      </p:pic>
      <p:sp>
        <p:nvSpPr>
          <p:cNvPr id="5" name="Text 2"/>
          <p:cNvSpPr/>
          <p:nvPr/>
        </p:nvSpPr>
        <p:spPr>
          <a:xfrm>
            <a:off x="4022448" y="0"/>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Conclusion</a:t>
            </a:r>
            <a:endParaRPr lang="en-US" sz="5249" dirty="0"/>
          </a:p>
        </p:txBody>
      </p:sp>
      <p:sp>
        <p:nvSpPr>
          <p:cNvPr id="10" name="TextBox 9">
            <a:extLst>
              <a:ext uri="{FF2B5EF4-FFF2-40B4-BE49-F238E27FC236}">
                <a16:creationId xmlns:a16="http://schemas.microsoft.com/office/drawing/2014/main" id="{B460F8FE-143A-7C80-F119-EFB08D180509}"/>
              </a:ext>
            </a:extLst>
          </p:cNvPr>
          <p:cNvSpPr txBox="1"/>
          <p:nvPr/>
        </p:nvSpPr>
        <p:spPr>
          <a:xfrm>
            <a:off x="4137102" y="970156"/>
            <a:ext cx="9991493" cy="5647700"/>
          </a:xfrm>
          <a:prstGeom prst="rect">
            <a:avLst/>
          </a:prstGeom>
          <a:noFill/>
        </p:spPr>
        <p:txBody>
          <a:bodyPr wrap="square" rtlCol="0">
            <a:spAutoFit/>
          </a:bodyPr>
          <a:lstStyle/>
          <a:p>
            <a:pPr marL="342900" indent="-342900">
              <a:buFont typeface="Arial" panose="020B0604020202020204" pitchFamily="34" charset="0"/>
              <a:buChar char="•"/>
            </a:pPr>
            <a:r>
              <a:rPr lang="en-US" sz="1900" dirty="0">
                <a:solidFill>
                  <a:schemeClr val="bg1"/>
                </a:solidFill>
              </a:rPr>
              <a:t>In conclusion, the Music Playlist Optimization problem is a complex optimization challenge that requires careful consideration of user preferences, song attributes, and constraints such as playlist duration and genre diversity.</a:t>
            </a:r>
          </a:p>
          <a:p>
            <a:pPr marL="342900" indent="-342900">
              <a:buFont typeface="Arial" panose="020B0604020202020204" pitchFamily="34" charset="0"/>
              <a:buChar char="•"/>
            </a:pPr>
            <a:endParaRPr lang="en-US" sz="1900" dirty="0">
              <a:solidFill>
                <a:schemeClr val="bg1"/>
              </a:solidFill>
            </a:endParaRPr>
          </a:p>
          <a:p>
            <a:pPr marL="342900" indent="-342900">
              <a:buFont typeface="Arial" panose="020B0604020202020204" pitchFamily="34" charset="0"/>
              <a:buChar char="•"/>
            </a:pPr>
            <a:r>
              <a:rPr lang="en-US" sz="1900" dirty="0">
                <a:solidFill>
                  <a:schemeClr val="bg1"/>
                </a:solidFill>
              </a:rPr>
              <a:t>By leveraging concepts from Design and Analysis of Algorithms (DAA) and Data Structures and Algorithms (DSA), we can develop effective solutions to this problem. DAA techniques such as </a:t>
            </a:r>
          </a:p>
          <a:p>
            <a:pPr marL="342900" indent="-342900">
              <a:buFont typeface="Arial" panose="020B0604020202020204" pitchFamily="34" charset="0"/>
              <a:buChar char="•"/>
            </a:pPr>
            <a:endParaRPr lang="en-US" sz="1900" dirty="0">
              <a:solidFill>
                <a:schemeClr val="bg1"/>
              </a:solidFill>
            </a:endParaRPr>
          </a:p>
          <a:p>
            <a:pPr marL="342900" indent="-342900">
              <a:buFont typeface="Wingdings" panose="05000000000000000000" pitchFamily="2" charset="2"/>
              <a:buChar char="Ø"/>
            </a:pPr>
            <a:r>
              <a:rPr lang="en-US" sz="1900" dirty="0">
                <a:solidFill>
                  <a:schemeClr val="bg1"/>
                </a:solidFill>
              </a:rPr>
              <a:t>Dynamic Programming offer efficient ways to break down the problem into smaller subproblems and compute optimal solutions. Dynamic Programming helps in avoiding redundant computations and ensures that the optimal solution is reached. </a:t>
            </a:r>
          </a:p>
          <a:p>
            <a:pPr marL="342900" indent="-342900">
              <a:buFont typeface="Arial" panose="020B0604020202020204" pitchFamily="34" charset="0"/>
              <a:buChar char="•"/>
            </a:pPr>
            <a:endParaRPr lang="en-US" sz="1900" dirty="0">
              <a:solidFill>
                <a:schemeClr val="bg1"/>
              </a:solidFill>
            </a:endParaRPr>
          </a:p>
          <a:p>
            <a:pPr marL="342900" indent="-342900">
              <a:buFont typeface="Wingdings" panose="05000000000000000000" pitchFamily="2" charset="2"/>
              <a:buChar char="Ø"/>
            </a:pPr>
            <a:r>
              <a:rPr lang="en-US" sz="1900" dirty="0">
                <a:solidFill>
                  <a:schemeClr val="bg1"/>
                </a:solidFill>
              </a:rPr>
              <a:t>DSA provides a variety of data structures and algorithms that can be utilized to represent and manipulate song attributes, prioritize song selection based on criteria like popularity or genre, and manage the playlist efficiently. Data structures such as arrays, lists, priority queues, graphs, and dynamic data structures play crucial roles in solving the Music Playlist Optimization </a:t>
            </a:r>
          </a:p>
          <a:p>
            <a:pPr marL="342900" indent="-342900">
              <a:buFont typeface="Arial" panose="020B0604020202020204" pitchFamily="34" charset="0"/>
              <a:buChar char="•"/>
            </a:pPr>
            <a:endParaRPr lang="en-US" sz="1900" dirty="0">
              <a:solidFill>
                <a:schemeClr val="bg1"/>
              </a:solidFill>
            </a:endParaRPr>
          </a:p>
          <a:p>
            <a:pPr marL="342900" indent="-342900">
              <a:buFont typeface="Arial" panose="020B0604020202020204" pitchFamily="34" charset="0"/>
              <a:buChar char="•"/>
            </a:pPr>
            <a:r>
              <a:rPr lang="en-US" sz="1900" dirty="0">
                <a:solidFill>
                  <a:schemeClr val="bg1"/>
                </a:solidFill>
              </a:rPr>
              <a:t>In summary, the synergy between DAA and DSA concepts enables us to tackle the Music Playlist Optimization problem comprehensively, resulting in the creation of optimized playlists that enhance user engagement and enjoyment.</a:t>
            </a:r>
            <a:endParaRPr lang="en-IN" sz="19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sz="2400"/>
          </a:p>
        </p:txBody>
      </p:sp>
      <p:sp>
        <p:nvSpPr>
          <p:cNvPr id="3" name="Shape 1"/>
          <p:cNvSpPr/>
          <p:nvPr/>
        </p:nvSpPr>
        <p:spPr>
          <a:xfrm>
            <a:off x="0" y="0"/>
            <a:ext cx="14630400" cy="8229600"/>
          </a:xfrm>
          <a:prstGeom prst="rect">
            <a:avLst/>
          </a:prstGeom>
          <a:solidFill>
            <a:srgbClr val="272525"/>
          </a:solidFill>
          <a:ln/>
        </p:spPr>
        <p:txBody>
          <a:bodyPr/>
          <a:lstStyle/>
          <a:p>
            <a:endParaRPr lang="en-IN" sz="2400"/>
          </a:p>
        </p:txBody>
      </p:sp>
      <p:sp>
        <p:nvSpPr>
          <p:cNvPr id="4" name="Shape 2"/>
          <p:cNvSpPr/>
          <p:nvPr/>
        </p:nvSpPr>
        <p:spPr>
          <a:xfrm>
            <a:off x="2037993" y="1558766"/>
            <a:ext cx="10554414" cy="5112068"/>
          </a:xfrm>
          <a:prstGeom prst="roundRect">
            <a:avLst>
              <a:gd name="adj" fmla="val 1956"/>
            </a:avLst>
          </a:prstGeom>
          <a:noFill/>
          <a:ln w="7620">
            <a:solidFill>
              <a:srgbClr val="FFFFFF">
                <a:alpha val="24000"/>
              </a:srgbClr>
            </a:solidFill>
            <a:prstDash val="solid"/>
          </a:ln>
        </p:spPr>
        <p:txBody>
          <a:bodyPr/>
          <a:lstStyle/>
          <a:p>
            <a:endParaRPr lang="en-IN" sz="2400"/>
          </a:p>
        </p:txBody>
      </p:sp>
      <p:sp>
        <p:nvSpPr>
          <p:cNvPr id="5" name="Shape 3"/>
          <p:cNvSpPr/>
          <p:nvPr/>
        </p:nvSpPr>
        <p:spPr>
          <a:xfrm>
            <a:off x="2045613" y="1595345"/>
            <a:ext cx="10539174" cy="579185"/>
          </a:xfrm>
          <a:prstGeom prst="rect">
            <a:avLst/>
          </a:prstGeom>
          <a:solidFill>
            <a:srgbClr val="FFFFFF">
              <a:alpha val="4000"/>
            </a:srgbClr>
          </a:solidFill>
          <a:ln/>
        </p:spPr>
        <p:txBody>
          <a:bodyPr/>
          <a:lstStyle/>
          <a:p>
            <a:endParaRPr lang="en-IN" sz="2400"/>
          </a:p>
        </p:txBody>
      </p:sp>
      <p:sp>
        <p:nvSpPr>
          <p:cNvPr id="6" name="Text 4"/>
          <p:cNvSpPr/>
          <p:nvPr/>
        </p:nvSpPr>
        <p:spPr>
          <a:xfrm>
            <a:off x="2267783" y="1707237"/>
            <a:ext cx="10094833" cy="355402"/>
          </a:xfrm>
          <a:prstGeom prst="rect">
            <a:avLst/>
          </a:prstGeom>
          <a:noFill/>
          <a:ln/>
        </p:spPr>
        <p:txBody>
          <a:bodyPr wrap="non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1. ABSTRACT : What is music playlist optimization?</a:t>
            </a:r>
            <a:endParaRPr lang="en-US" sz="2000" dirty="0"/>
          </a:p>
        </p:txBody>
      </p:sp>
      <p:sp>
        <p:nvSpPr>
          <p:cNvPr id="7" name="Shape 5"/>
          <p:cNvSpPr/>
          <p:nvPr/>
        </p:nvSpPr>
        <p:spPr>
          <a:xfrm>
            <a:off x="2045613" y="2203490"/>
            <a:ext cx="10539174" cy="637103"/>
          </a:xfrm>
          <a:prstGeom prst="rect">
            <a:avLst/>
          </a:prstGeom>
          <a:solidFill>
            <a:srgbClr val="000000">
              <a:alpha val="4000"/>
            </a:srgbClr>
          </a:solidFill>
          <a:ln/>
        </p:spPr>
        <p:txBody>
          <a:bodyPr/>
          <a:lstStyle/>
          <a:p>
            <a:endParaRPr lang="en-IN" sz="2400"/>
          </a:p>
        </p:txBody>
      </p:sp>
      <p:sp>
        <p:nvSpPr>
          <p:cNvPr id="8" name="Text 6"/>
          <p:cNvSpPr/>
          <p:nvPr/>
        </p:nvSpPr>
        <p:spPr>
          <a:xfrm>
            <a:off x="2267783" y="2344341"/>
            <a:ext cx="10094833" cy="355402"/>
          </a:xfrm>
          <a:prstGeom prst="rect">
            <a:avLst/>
          </a:prstGeom>
          <a:noFill/>
          <a:ln/>
        </p:spPr>
        <p:txBody>
          <a:bodyPr wrap="non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2. EXISTING ALGORITHM</a:t>
            </a:r>
            <a:endParaRPr lang="en-US" sz="2000" dirty="0"/>
          </a:p>
        </p:txBody>
      </p:sp>
      <p:sp>
        <p:nvSpPr>
          <p:cNvPr id="9" name="Shape 7"/>
          <p:cNvSpPr/>
          <p:nvPr/>
        </p:nvSpPr>
        <p:spPr>
          <a:xfrm>
            <a:off x="2045613" y="2840593"/>
            <a:ext cx="10539174" cy="637103"/>
          </a:xfrm>
          <a:prstGeom prst="rect">
            <a:avLst/>
          </a:prstGeom>
          <a:solidFill>
            <a:srgbClr val="FFFFFF">
              <a:alpha val="4000"/>
            </a:srgbClr>
          </a:solidFill>
          <a:ln/>
        </p:spPr>
        <p:txBody>
          <a:bodyPr/>
          <a:lstStyle/>
          <a:p>
            <a:endParaRPr lang="en-IN" sz="2400"/>
          </a:p>
        </p:txBody>
      </p:sp>
      <p:sp>
        <p:nvSpPr>
          <p:cNvPr id="10" name="Text 8"/>
          <p:cNvSpPr/>
          <p:nvPr/>
        </p:nvSpPr>
        <p:spPr>
          <a:xfrm>
            <a:off x="2267783" y="2981444"/>
            <a:ext cx="10094833" cy="355402"/>
          </a:xfrm>
          <a:prstGeom prst="rect">
            <a:avLst/>
          </a:prstGeom>
          <a:noFill/>
          <a:ln/>
        </p:spPr>
        <p:txBody>
          <a:bodyPr wrap="non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3. NEW ALGORITHM</a:t>
            </a:r>
            <a:endParaRPr lang="en-US" sz="2000" dirty="0"/>
          </a:p>
        </p:txBody>
      </p:sp>
      <p:sp>
        <p:nvSpPr>
          <p:cNvPr id="11" name="Shape 9"/>
          <p:cNvSpPr/>
          <p:nvPr/>
        </p:nvSpPr>
        <p:spPr>
          <a:xfrm>
            <a:off x="2045613" y="3477697"/>
            <a:ext cx="10539174" cy="637103"/>
          </a:xfrm>
          <a:prstGeom prst="rect">
            <a:avLst/>
          </a:prstGeom>
          <a:solidFill>
            <a:srgbClr val="000000">
              <a:alpha val="4000"/>
            </a:srgbClr>
          </a:solidFill>
          <a:ln/>
        </p:spPr>
        <p:txBody>
          <a:bodyPr/>
          <a:lstStyle/>
          <a:p>
            <a:endParaRPr lang="en-IN" sz="2400"/>
          </a:p>
        </p:txBody>
      </p:sp>
      <p:sp>
        <p:nvSpPr>
          <p:cNvPr id="12" name="Text 10"/>
          <p:cNvSpPr/>
          <p:nvPr/>
        </p:nvSpPr>
        <p:spPr>
          <a:xfrm>
            <a:off x="2267783" y="3618548"/>
            <a:ext cx="10094833" cy="355402"/>
          </a:xfrm>
          <a:prstGeom prst="rect">
            <a:avLst/>
          </a:prstGeom>
          <a:noFill/>
          <a:ln/>
        </p:spPr>
        <p:txBody>
          <a:bodyPr wrap="non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4. Pseudo Code</a:t>
            </a:r>
            <a:endParaRPr lang="en-US" sz="2000" dirty="0"/>
          </a:p>
        </p:txBody>
      </p:sp>
      <p:sp>
        <p:nvSpPr>
          <p:cNvPr id="13" name="Shape 11"/>
          <p:cNvSpPr/>
          <p:nvPr/>
        </p:nvSpPr>
        <p:spPr>
          <a:xfrm>
            <a:off x="2045613" y="4114800"/>
            <a:ext cx="10539174" cy="637103"/>
          </a:xfrm>
          <a:prstGeom prst="rect">
            <a:avLst/>
          </a:prstGeom>
          <a:solidFill>
            <a:srgbClr val="FFFFFF">
              <a:alpha val="4000"/>
            </a:srgbClr>
          </a:solidFill>
          <a:ln/>
        </p:spPr>
        <p:txBody>
          <a:bodyPr/>
          <a:lstStyle/>
          <a:p>
            <a:endParaRPr lang="en-IN" sz="2400"/>
          </a:p>
        </p:txBody>
      </p:sp>
      <p:sp>
        <p:nvSpPr>
          <p:cNvPr id="14" name="Text 12"/>
          <p:cNvSpPr/>
          <p:nvPr/>
        </p:nvSpPr>
        <p:spPr>
          <a:xfrm>
            <a:off x="2267783" y="4255651"/>
            <a:ext cx="10094833" cy="355402"/>
          </a:xfrm>
          <a:prstGeom prst="rect">
            <a:avLst/>
          </a:prstGeom>
          <a:noFill/>
          <a:ln/>
        </p:spPr>
        <p:txBody>
          <a:bodyPr wrap="non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5. Recursive Function of the Algorithm</a:t>
            </a:r>
            <a:endParaRPr lang="en-US" sz="2000" dirty="0"/>
          </a:p>
        </p:txBody>
      </p:sp>
      <p:sp>
        <p:nvSpPr>
          <p:cNvPr id="15" name="Shape 13"/>
          <p:cNvSpPr/>
          <p:nvPr/>
        </p:nvSpPr>
        <p:spPr>
          <a:xfrm>
            <a:off x="2045613" y="4751903"/>
            <a:ext cx="10539174" cy="637103"/>
          </a:xfrm>
          <a:prstGeom prst="rect">
            <a:avLst/>
          </a:prstGeom>
          <a:solidFill>
            <a:srgbClr val="000000">
              <a:alpha val="4000"/>
            </a:srgbClr>
          </a:solidFill>
          <a:ln/>
        </p:spPr>
        <p:txBody>
          <a:bodyPr/>
          <a:lstStyle/>
          <a:p>
            <a:endParaRPr lang="en-IN" sz="2400"/>
          </a:p>
        </p:txBody>
      </p:sp>
      <p:sp>
        <p:nvSpPr>
          <p:cNvPr id="16" name="Text 14"/>
          <p:cNvSpPr/>
          <p:nvPr/>
        </p:nvSpPr>
        <p:spPr>
          <a:xfrm>
            <a:off x="2267783" y="4892754"/>
            <a:ext cx="10094833" cy="355402"/>
          </a:xfrm>
          <a:prstGeom prst="rect">
            <a:avLst/>
          </a:prstGeom>
          <a:noFill/>
          <a:ln/>
        </p:spPr>
        <p:txBody>
          <a:bodyPr wrap="non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6. Master's Theorem for the Algorithm</a:t>
            </a:r>
            <a:endParaRPr lang="en-US" sz="2000" dirty="0"/>
          </a:p>
        </p:txBody>
      </p:sp>
      <p:sp>
        <p:nvSpPr>
          <p:cNvPr id="17" name="Shape 15"/>
          <p:cNvSpPr/>
          <p:nvPr/>
        </p:nvSpPr>
        <p:spPr>
          <a:xfrm>
            <a:off x="2045613" y="5389007"/>
            <a:ext cx="10539174" cy="637103"/>
          </a:xfrm>
          <a:prstGeom prst="rect">
            <a:avLst/>
          </a:prstGeom>
          <a:solidFill>
            <a:srgbClr val="FFFFFF">
              <a:alpha val="4000"/>
            </a:srgbClr>
          </a:solidFill>
          <a:ln/>
        </p:spPr>
        <p:txBody>
          <a:bodyPr/>
          <a:lstStyle/>
          <a:p>
            <a:endParaRPr lang="en-IN" sz="2400"/>
          </a:p>
        </p:txBody>
      </p:sp>
      <p:sp>
        <p:nvSpPr>
          <p:cNvPr id="18" name="Text 16"/>
          <p:cNvSpPr/>
          <p:nvPr/>
        </p:nvSpPr>
        <p:spPr>
          <a:xfrm>
            <a:off x="2267783" y="5529858"/>
            <a:ext cx="10094833" cy="355402"/>
          </a:xfrm>
          <a:prstGeom prst="rect">
            <a:avLst/>
          </a:prstGeom>
          <a:noFill/>
          <a:ln/>
        </p:spPr>
        <p:txBody>
          <a:bodyPr wrap="non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7. Space Complexity</a:t>
            </a:r>
            <a:endParaRPr lang="en-US" sz="2000" dirty="0"/>
          </a:p>
        </p:txBody>
      </p:sp>
      <p:sp>
        <p:nvSpPr>
          <p:cNvPr id="19" name="Shape 17"/>
          <p:cNvSpPr/>
          <p:nvPr/>
        </p:nvSpPr>
        <p:spPr>
          <a:xfrm>
            <a:off x="2045613" y="6026110"/>
            <a:ext cx="10539174" cy="637103"/>
          </a:xfrm>
          <a:prstGeom prst="rect">
            <a:avLst/>
          </a:prstGeom>
          <a:solidFill>
            <a:srgbClr val="000000">
              <a:alpha val="4000"/>
            </a:srgbClr>
          </a:solidFill>
          <a:ln/>
        </p:spPr>
        <p:txBody>
          <a:bodyPr/>
          <a:lstStyle/>
          <a:p>
            <a:endParaRPr lang="en-IN" sz="2400"/>
          </a:p>
        </p:txBody>
      </p:sp>
      <p:sp>
        <p:nvSpPr>
          <p:cNvPr id="20" name="Text 18"/>
          <p:cNvSpPr/>
          <p:nvPr/>
        </p:nvSpPr>
        <p:spPr>
          <a:xfrm>
            <a:off x="2267783" y="6166961"/>
            <a:ext cx="10094833" cy="355402"/>
          </a:xfrm>
          <a:prstGeom prst="rect">
            <a:avLst/>
          </a:prstGeom>
          <a:noFill/>
          <a:ln/>
        </p:spPr>
        <p:txBody>
          <a:bodyPr wrap="none" rtlCol="0" anchor="t"/>
          <a:lstStyle/>
          <a:p>
            <a:pPr marL="0" indent="0">
              <a:lnSpc>
                <a:spcPts val="2799"/>
              </a:lnSpc>
              <a:buNone/>
            </a:pPr>
            <a:r>
              <a:rPr lang="en-US" sz="2000" kern="0" spc="-35" dirty="0">
                <a:solidFill>
                  <a:srgbClr val="E5E0DF"/>
                </a:solidFill>
                <a:latin typeface="Inter" pitchFamily="34" charset="0"/>
                <a:ea typeface="Inter" pitchFamily="34" charset="-122"/>
                <a:cs typeface="Inter" pitchFamily="34" charset="-120"/>
              </a:rPr>
              <a:t>8. Conclusion: The future of music playlist optimization</a:t>
            </a:r>
            <a:endParaRPr lang="en-US" sz="2000" dirty="0"/>
          </a:p>
        </p:txBody>
      </p:sp>
      <p:sp>
        <p:nvSpPr>
          <p:cNvPr id="22" name="Text 2">
            <a:extLst>
              <a:ext uri="{FF2B5EF4-FFF2-40B4-BE49-F238E27FC236}">
                <a16:creationId xmlns:a16="http://schemas.microsoft.com/office/drawing/2014/main" id="{1F5E8CCD-D298-24A5-D150-9BDD6119A5D0}"/>
              </a:ext>
            </a:extLst>
          </p:cNvPr>
          <p:cNvSpPr/>
          <p:nvPr/>
        </p:nvSpPr>
        <p:spPr>
          <a:xfrm>
            <a:off x="4167413" y="448627"/>
            <a:ext cx="7477601" cy="1666399"/>
          </a:xfrm>
          <a:prstGeom prst="rect">
            <a:avLst/>
          </a:prstGeom>
          <a:noFill/>
          <a:ln/>
        </p:spPr>
        <p:txBody>
          <a:bodyPr wrap="square" rtlCol="0" anchor="t"/>
          <a:lstStyle/>
          <a:p>
            <a:pPr marL="0" indent="0">
              <a:lnSpc>
                <a:spcPts val="6561"/>
              </a:lnSpc>
              <a:buNone/>
            </a:pPr>
            <a:r>
              <a:rPr lang="en-US" sz="6000" b="1" kern="0" spc="-157" dirty="0">
                <a:solidFill>
                  <a:srgbClr val="FFFFFF"/>
                </a:solidFill>
                <a:latin typeface="Inter" pitchFamily="34" charset="0"/>
                <a:ea typeface="Inter" pitchFamily="34" charset="-122"/>
                <a:cs typeface="Inter" pitchFamily="34" charset="-120"/>
              </a:rPr>
              <a:t>Table Of Contents</a:t>
            </a:r>
            <a:endParaRPr lang="en-US" sz="6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36242" y="0"/>
            <a:ext cx="14630400" cy="8229600"/>
          </a:xfrm>
          <a:prstGeom prst="rect">
            <a:avLst/>
          </a:prstGeom>
          <a:solidFill>
            <a:srgbClr val="272525"/>
          </a:solidFill>
          <a:ln/>
        </p:spPr>
        <p:txBody>
          <a:bodyPr/>
          <a:lstStyle/>
          <a:p>
            <a:endParaRPr lang="en-IN"/>
          </a:p>
        </p:txBody>
      </p:sp>
      <p:sp>
        <p:nvSpPr>
          <p:cNvPr id="4" name="Text 2"/>
          <p:cNvSpPr/>
          <p:nvPr/>
        </p:nvSpPr>
        <p:spPr>
          <a:xfrm>
            <a:off x="432217" y="2487454"/>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ABSTRACT : What is music playlist optimization?</a:t>
            </a:r>
            <a:endParaRPr lang="en-US" sz="4374" dirty="0"/>
          </a:p>
        </p:txBody>
      </p:sp>
      <p:sp>
        <p:nvSpPr>
          <p:cNvPr id="5" name="Text 3"/>
          <p:cNvSpPr/>
          <p:nvPr/>
        </p:nvSpPr>
        <p:spPr>
          <a:xfrm>
            <a:off x="468459" y="3546088"/>
            <a:ext cx="10554414" cy="1421606"/>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Music playlist optimization is the process of curating and organizing a playlist to enhance the listener's experience. It involves selecting the most suitable sequence and duration of songs to create a cohesive and enjoyable listening session. By leveraging AI algorithms and user preferences, playlists can be tailored to individual tastes, leading to greater engagement and satisfaction.</a:t>
            </a:r>
            <a:endParaRPr lang="en-US" sz="1750" dirty="0"/>
          </a:p>
        </p:txBody>
      </p:sp>
      <p:pic>
        <p:nvPicPr>
          <p:cNvPr id="7" name="Image 0" descr="preencoded.png">
            <a:extLst>
              <a:ext uri="{FF2B5EF4-FFF2-40B4-BE49-F238E27FC236}">
                <a16:creationId xmlns:a16="http://schemas.microsoft.com/office/drawing/2014/main" id="{11A07549-2C4C-0AA3-E88D-57507D47FF59}"/>
              </a:ext>
            </a:extLst>
          </p:cNvPr>
          <p:cNvPicPr>
            <a:picLocks noChangeAspect="1"/>
          </p:cNvPicPr>
          <p:nvPr/>
        </p:nvPicPr>
        <p:blipFill>
          <a:blip r:embed="rId3"/>
          <a:stretch>
            <a:fillRect/>
          </a:stretch>
        </p:blipFill>
        <p:spPr>
          <a:xfrm>
            <a:off x="11204080" y="0"/>
            <a:ext cx="3498803"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txBody>
          <a:bodyPr/>
          <a:lstStyle/>
          <a:p>
            <a:endParaRPr lang="en-IN" dirty="0"/>
          </a:p>
        </p:txBody>
      </p:sp>
      <p:sp>
        <p:nvSpPr>
          <p:cNvPr id="6" name="Text 3"/>
          <p:cNvSpPr/>
          <p:nvPr/>
        </p:nvSpPr>
        <p:spPr>
          <a:xfrm>
            <a:off x="822511" y="821769"/>
            <a:ext cx="582894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EXISTING ALGORITHM</a:t>
            </a:r>
            <a:endParaRPr lang="en-US" sz="4374" dirty="0"/>
          </a:p>
        </p:txBody>
      </p:sp>
      <p:sp>
        <p:nvSpPr>
          <p:cNvPr id="7" name="Text 4"/>
          <p:cNvSpPr/>
          <p:nvPr/>
        </p:nvSpPr>
        <p:spPr>
          <a:xfrm>
            <a:off x="2393394" y="3940016"/>
            <a:ext cx="10199013" cy="399812"/>
          </a:xfrm>
          <a:prstGeom prst="rect">
            <a:avLst/>
          </a:prstGeom>
          <a:noFill/>
          <a:ln/>
        </p:spPr>
        <p:txBody>
          <a:bodyPr wrap="none" rtlCol="0" anchor="t"/>
          <a:lstStyle/>
          <a:p>
            <a:pPr marL="342900" indent="-342900" algn="l">
              <a:lnSpc>
                <a:spcPts val="3149"/>
              </a:lnSpc>
              <a:buSzPct val="100000"/>
              <a:buChar char="•"/>
            </a:pPr>
            <a:endParaRPr lang="en-US" sz="1750" dirty="0"/>
          </a:p>
        </p:txBody>
      </p:sp>
      <p:sp>
        <p:nvSpPr>
          <p:cNvPr id="8" name="Text 5"/>
          <p:cNvSpPr/>
          <p:nvPr/>
        </p:nvSpPr>
        <p:spPr>
          <a:xfrm>
            <a:off x="2393394" y="4428649"/>
            <a:ext cx="10199013" cy="399812"/>
          </a:xfrm>
          <a:prstGeom prst="rect">
            <a:avLst/>
          </a:prstGeom>
          <a:noFill/>
          <a:ln/>
        </p:spPr>
        <p:txBody>
          <a:bodyPr wrap="none" rtlCol="0" anchor="t"/>
          <a:lstStyle/>
          <a:p>
            <a:pPr marL="342900" indent="-342900" algn="l">
              <a:lnSpc>
                <a:spcPts val="3149"/>
              </a:lnSpc>
              <a:buSzPct val="100000"/>
              <a:buChar char="•"/>
            </a:pPr>
            <a:endParaRPr lang="en-US" sz="1750" dirty="0"/>
          </a:p>
        </p:txBody>
      </p:sp>
      <p:sp>
        <p:nvSpPr>
          <p:cNvPr id="9" name="Text 6"/>
          <p:cNvSpPr/>
          <p:nvPr/>
        </p:nvSpPr>
        <p:spPr>
          <a:xfrm>
            <a:off x="0" y="1436132"/>
            <a:ext cx="14630400" cy="7216377"/>
          </a:xfrm>
          <a:prstGeom prst="rect">
            <a:avLst/>
          </a:prstGeom>
          <a:noFill/>
          <a:ln/>
        </p:spPr>
        <p:txBody>
          <a:bodyPr wrap="none" rtlCol="0" anchor="t"/>
          <a:lstStyle/>
          <a:p>
            <a:pPr marL="285750" indent="-285750" algn="l">
              <a:lnSpc>
                <a:spcPts val="3149"/>
              </a:lnSpc>
              <a:buSzPct val="100000"/>
              <a:buFont typeface="Arial" panose="020B0604020202020204" pitchFamily="34" charset="0"/>
              <a:buChar char="•"/>
            </a:pPr>
            <a:endParaRPr lang="en-US" sz="1750" dirty="0"/>
          </a:p>
        </p:txBody>
      </p:sp>
      <p:sp>
        <p:nvSpPr>
          <p:cNvPr id="11" name="TextBox 10">
            <a:extLst>
              <a:ext uri="{FF2B5EF4-FFF2-40B4-BE49-F238E27FC236}">
                <a16:creationId xmlns:a16="http://schemas.microsoft.com/office/drawing/2014/main" id="{BA066635-7374-7F59-175A-707763E8005D}"/>
              </a:ext>
            </a:extLst>
          </p:cNvPr>
          <p:cNvSpPr txBox="1"/>
          <p:nvPr/>
        </p:nvSpPr>
        <p:spPr>
          <a:xfrm>
            <a:off x="579863" y="1784195"/>
            <a:ext cx="13548732"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We’ll start by examining the greedy algorithm for playlist creation. The greedy approach selects songs based on their duration or popularity, aiming to maximize immediate gain. However, this may not always yield the optimal solution.</a:t>
            </a:r>
          </a:p>
          <a:p>
            <a:endParaRPr lang="en-US" sz="2400" dirty="0">
              <a:solidFill>
                <a:schemeClr val="bg1"/>
              </a:solidFill>
            </a:endParaRPr>
          </a:p>
          <a:p>
            <a:pPr marL="285750" indent="-285750">
              <a:buFont typeface="Arial" panose="020B0604020202020204" pitchFamily="34" charset="0"/>
              <a:buChar char="•"/>
            </a:pPr>
            <a:r>
              <a:rPr lang="en-US" sz="2400" b="0" i="0" dirty="0">
                <a:solidFill>
                  <a:srgbClr val="E3E3E3"/>
                </a:solidFill>
                <a:effectLst/>
              </a:rPr>
              <a:t>The greedy algorithm's appeal for playlist creation lies in its simplicity. It selects songs based on a single criteria at each step, like prioritizing duration to maximize playtime or choosing the most popular songs to get the most plays initially. However, this approach can lead to an unbalanced and potentially frustrating listening experience.</a:t>
            </a:r>
          </a:p>
          <a:p>
            <a:pPr marL="285750" indent="-285750">
              <a:buFont typeface="Arial" panose="020B0604020202020204" pitchFamily="34" charset="0"/>
              <a:buChar char="•"/>
            </a:pPr>
            <a:endParaRPr lang="en-US" sz="2400" dirty="0">
              <a:solidFill>
                <a:srgbClr val="E3E3E3"/>
              </a:solidFill>
            </a:endParaRPr>
          </a:p>
          <a:p>
            <a:pPr marL="285750" indent="-285750">
              <a:buFont typeface="Arial" panose="020B0604020202020204" pitchFamily="34" charset="0"/>
              <a:buChar char="•"/>
            </a:pPr>
            <a:r>
              <a:rPr lang="en-US" sz="2400" b="0" i="0" dirty="0">
                <a:solidFill>
                  <a:srgbClr val="E3E3E3"/>
                </a:solidFill>
                <a:effectLst/>
              </a:rPr>
              <a:t>Imagine a playlist solely focused on maximizing playtime. You might end up with a long string of slow ballads, neglecting the energetic tracks you enjoy for pick-me-ups. Conversely, prioritizing popularity could lead to a playlist dominated by overplayed hits, excluding hidden gems or genre variety.</a:t>
            </a:r>
          </a:p>
          <a:p>
            <a:pPr marL="285750" indent="-285750">
              <a:buFont typeface="Arial" panose="020B0604020202020204" pitchFamily="34" charset="0"/>
              <a:buChar char="•"/>
            </a:pPr>
            <a:endParaRPr lang="en-US" sz="2400" dirty="0">
              <a:solidFill>
                <a:srgbClr val="E3E3E3"/>
              </a:solidFill>
            </a:endParaRPr>
          </a:p>
          <a:p>
            <a:pPr marL="285750" indent="-285750">
              <a:buFont typeface="Arial" panose="020B0604020202020204" pitchFamily="34" charset="0"/>
              <a:buChar char="•"/>
            </a:pPr>
            <a:r>
              <a:rPr lang="en-US" sz="2400" b="0" i="0" dirty="0">
                <a:solidFill>
                  <a:srgbClr val="E3E3E3"/>
                </a:solidFill>
                <a:effectLst/>
              </a:rPr>
              <a:t>In both cases, the greedy approach fails to consider the flow and pacing essential for an engaging playlist.</a:t>
            </a:r>
            <a:endParaRPr lang="en-IN" sz="24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672829" y="439265"/>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NEW ALGORITHM</a:t>
            </a:r>
            <a:endParaRPr lang="en-US" sz="4374" dirty="0"/>
          </a:p>
        </p:txBody>
      </p:sp>
      <p:sp>
        <p:nvSpPr>
          <p:cNvPr id="10" name="TextBox 9">
            <a:extLst>
              <a:ext uri="{FF2B5EF4-FFF2-40B4-BE49-F238E27FC236}">
                <a16:creationId xmlns:a16="http://schemas.microsoft.com/office/drawing/2014/main" id="{8B2AA6C6-9CAE-AA68-30CE-220F731165F2}"/>
              </a:ext>
            </a:extLst>
          </p:cNvPr>
          <p:cNvSpPr txBox="1"/>
          <p:nvPr/>
        </p:nvSpPr>
        <p:spPr>
          <a:xfrm>
            <a:off x="5672829" y="1583473"/>
            <a:ext cx="8277347" cy="594008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Our proposed algorithm combines dynamic programming and backtracking. We’ll create a dynamic programming table to store the maximum playtime achievable for different song subsets. Backtracking will help construct the actual playlist from the optimal substructure.</a:t>
            </a:r>
          </a:p>
          <a:p>
            <a:endParaRPr lang="en-US" sz="2000" dirty="0">
              <a:solidFill>
                <a:schemeClr val="bg1"/>
              </a:solidFill>
            </a:endParaRPr>
          </a:p>
          <a:p>
            <a:pPr marL="342900" indent="-342900">
              <a:buFont typeface="Arial" panose="020B0604020202020204" pitchFamily="34" charset="0"/>
              <a:buChar char="•"/>
            </a:pPr>
            <a:r>
              <a:rPr lang="en-US" sz="2000" b="0" i="0" dirty="0">
                <a:solidFill>
                  <a:srgbClr val="E3E3E3"/>
                </a:solidFill>
                <a:effectLst/>
                <a:latin typeface="Google Sans"/>
              </a:rPr>
              <a:t>Greedy algorithms prioritize immediate gains, making them unsuitable for finding optimal playlists</a:t>
            </a:r>
            <a:r>
              <a:rPr lang="en-US" sz="2000" b="0" i="0" dirty="0">
                <a:solidFill>
                  <a:schemeClr val="bg1"/>
                </a:solidFill>
                <a:effectLst/>
                <a:latin typeface="Google Sans"/>
              </a:rPr>
              <a:t>.</a:t>
            </a:r>
            <a:r>
              <a:rPr lang="en-US" sz="2000" b="0" i="0" dirty="0">
                <a:solidFill>
                  <a:srgbClr val="E3E3E3"/>
                </a:solidFill>
                <a:effectLst/>
                <a:latin typeface="Google Sans"/>
              </a:rPr>
              <a:t> They might pick the longest song first, neglecting shorter favorites, or prioritize popular hits over hidden gems</a:t>
            </a:r>
            <a:endParaRPr lang="en-US" sz="2000" b="0" i="0" dirty="0">
              <a:solidFill>
                <a:schemeClr val="bg1"/>
              </a:solidFill>
              <a:effectLst/>
              <a:latin typeface="Google Sans"/>
            </a:endParaRPr>
          </a:p>
          <a:p>
            <a:pPr marL="342900" indent="-342900">
              <a:buFont typeface="Arial" panose="020B0604020202020204" pitchFamily="34" charset="0"/>
              <a:buChar char="•"/>
            </a:pPr>
            <a:endParaRPr lang="en-US" sz="2000" dirty="0">
              <a:solidFill>
                <a:schemeClr val="bg1"/>
              </a:solidFill>
            </a:endParaRPr>
          </a:p>
          <a:p>
            <a:pPr marL="342900" indent="-342900" algn="l">
              <a:buFont typeface="Arial" panose="020B0604020202020204" pitchFamily="34" charset="0"/>
              <a:buChar char="•"/>
            </a:pPr>
            <a:r>
              <a:rPr lang="en-US" sz="2000" b="0" i="0" dirty="0">
                <a:solidFill>
                  <a:srgbClr val="E3E3E3"/>
                </a:solidFill>
                <a:effectLst/>
              </a:rPr>
              <a:t>Dynamic programming allows us to efficiently solve the problem by breaking    it down into smaller subproblems and storing solutions .</a:t>
            </a:r>
          </a:p>
          <a:p>
            <a:pPr marL="342900" indent="-342900" algn="l">
              <a:buFont typeface="Arial" panose="020B0604020202020204" pitchFamily="34" charset="0"/>
              <a:buChar char="•"/>
            </a:pPr>
            <a:endParaRPr lang="en-US" sz="2000" b="0" i="0" dirty="0">
              <a:solidFill>
                <a:srgbClr val="E3E3E3"/>
              </a:solidFill>
              <a:effectLst/>
            </a:endParaRPr>
          </a:p>
          <a:p>
            <a:pPr marL="342900" indent="-342900" algn="l">
              <a:buFont typeface="Arial" panose="020B0604020202020204" pitchFamily="34" charset="0"/>
              <a:buChar char="•"/>
            </a:pPr>
            <a:r>
              <a:rPr lang="en-US" sz="2000" b="0" i="0" dirty="0">
                <a:solidFill>
                  <a:srgbClr val="E3E3E3"/>
                </a:solidFill>
                <a:effectLst/>
              </a:rPr>
              <a:t>Backtracking then helps navigate through these subproblems to find the best playlist that meets our criteria.</a:t>
            </a:r>
          </a:p>
          <a:p>
            <a:pPr algn="l"/>
            <a:r>
              <a:rPr lang="en-US" sz="2000" b="0" i="0" dirty="0">
                <a:solidFill>
                  <a:srgbClr val="E3E3E3"/>
                </a:solidFill>
                <a:effectLst/>
              </a:rPr>
              <a:t> </a:t>
            </a:r>
          </a:p>
          <a:p>
            <a:pPr marL="342900" indent="-342900">
              <a:buFont typeface="Arial" panose="020B0604020202020204" pitchFamily="34" charset="0"/>
              <a:buChar char="•"/>
            </a:pPr>
            <a:r>
              <a:rPr lang="en-US" sz="2000" b="0" i="0" dirty="0">
                <a:solidFill>
                  <a:srgbClr val="E3E3E3"/>
                </a:solidFill>
                <a:effectLst/>
              </a:rPr>
              <a:t>This approach considers multiple factors and explores various possibilities to create a playlist that's both enjoyable and optimized for your preferences.</a:t>
            </a:r>
          </a:p>
          <a:p>
            <a:pPr marL="342900" indent="-342900">
              <a:buFont typeface="Arial" panose="020B0604020202020204" pitchFamily="34" charset="0"/>
              <a:buChar char="•"/>
            </a:pPr>
            <a:endParaRPr lang="en-IN" sz="20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3910936" y="-912"/>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Algorithm</a:t>
            </a:r>
            <a:endParaRPr lang="en-US" sz="4374" dirty="0"/>
          </a:p>
        </p:txBody>
      </p:sp>
      <p:sp>
        <p:nvSpPr>
          <p:cNvPr id="16" name="TextBox 15">
            <a:extLst>
              <a:ext uri="{FF2B5EF4-FFF2-40B4-BE49-F238E27FC236}">
                <a16:creationId xmlns:a16="http://schemas.microsoft.com/office/drawing/2014/main" id="{1AAA1C81-62A8-900E-09D1-FC3DD98E5100}"/>
              </a:ext>
            </a:extLst>
          </p:cNvPr>
          <p:cNvSpPr txBox="1"/>
          <p:nvPr/>
        </p:nvSpPr>
        <p:spPr>
          <a:xfrm>
            <a:off x="3910936" y="1170878"/>
            <a:ext cx="10485288" cy="6846849"/>
          </a:xfrm>
          <a:prstGeom prst="rect">
            <a:avLst/>
          </a:prstGeom>
          <a:noFill/>
        </p:spPr>
        <p:txBody>
          <a:bodyPr wrap="square" rtlCol="0">
            <a:spAutoFit/>
          </a:bodyPr>
          <a:lstStyle/>
          <a:p>
            <a:endParaRPr lang="en-IN" dirty="0"/>
          </a:p>
        </p:txBody>
      </p:sp>
      <p:sp>
        <p:nvSpPr>
          <p:cNvPr id="19" name="Rectangle 2">
            <a:extLst>
              <a:ext uri="{FF2B5EF4-FFF2-40B4-BE49-F238E27FC236}">
                <a16:creationId xmlns:a16="http://schemas.microsoft.com/office/drawing/2014/main" id="{F2AADD5A-D3FD-43A3-CE96-34E85DCA2756}"/>
              </a:ext>
            </a:extLst>
          </p:cNvPr>
          <p:cNvSpPr>
            <a:spLocks noChangeArrowheads="1"/>
          </p:cNvSpPr>
          <p:nvPr/>
        </p:nvSpPr>
        <p:spPr bwMode="auto">
          <a:xfrm>
            <a:off x="3910936" y="1024321"/>
            <a:ext cx="10485288" cy="7048598"/>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rPr>
              <a:t>Song Structure:</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dirty="0">
              <a:solidFill>
                <a:schemeClr val="bg1"/>
              </a:solidFill>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chemeClr val="bg1"/>
                </a:solidFill>
              </a:rPr>
              <a:t>A Song structure is defined to store information about each song, including title, album, URI, ID, year, and duration.</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rPr>
              <a:t>Playlist Node Structure: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solidFill>
                <a:schemeClr val="bg1"/>
              </a:solidFill>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chemeClr val="bg1"/>
                </a:solidFill>
              </a:rPr>
              <a:t>A </a:t>
            </a:r>
            <a:r>
              <a:rPr lang="en-US" altLang="en-US" dirty="0" err="1">
                <a:solidFill>
                  <a:schemeClr val="bg1"/>
                </a:solidFill>
              </a:rPr>
              <a:t>PlaylistNode</a:t>
            </a:r>
            <a:r>
              <a:rPr lang="en-US" altLang="en-US" dirty="0">
                <a:solidFill>
                  <a:schemeClr val="bg1"/>
                </a:solidFill>
              </a:rPr>
              <a:t> structure is defined for creating a doubly linked list to represent the playlist.</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rPr>
              <a:t>Initialization and Constants: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solidFill>
                <a:schemeClr val="bg1"/>
              </a:solidFill>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chemeClr val="bg1"/>
                </a:solidFill>
              </a:rPr>
              <a:t>Constants like MAX_SONG_POOL and MAX_STRING_SIZE are defined.</a:t>
            </a:r>
          </a:p>
          <a:p>
            <a:pPr marR="0" lvl="1" algn="l" defTabSz="914400" rtl="0" eaLnBrk="0" fontAlgn="base" latinLnBrk="0" hangingPunct="0">
              <a:lnSpc>
                <a:spcPct val="100000"/>
              </a:lnSpc>
              <a:spcBef>
                <a:spcPct val="0"/>
              </a:spcBef>
              <a:spcAft>
                <a:spcPct val="0"/>
              </a:spcAft>
              <a:buClrTx/>
              <a:buSzTx/>
              <a:tabLst/>
            </a:pPr>
            <a:endParaRPr lang="en-US" altLang="en-US" dirty="0">
              <a:solidFill>
                <a:schemeClr val="bg1"/>
              </a:solidFill>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chemeClr val="bg1"/>
                </a:solidFill>
              </a:rPr>
              <a:t>Arrays and variables for song storage, playlist management, and user input handling are initialized.</a:t>
            </a:r>
          </a:p>
          <a:p>
            <a:pPr marR="0" lvl="1" algn="l" defTabSz="914400" rtl="0" eaLnBrk="0" fontAlgn="base" latinLnBrk="0" hangingPunct="0">
              <a:lnSpc>
                <a:spcPct val="100000"/>
              </a:lnSpc>
              <a:spcBef>
                <a:spcPct val="0"/>
              </a:spcBef>
              <a:spcAft>
                <a:spcPct val="0"/>
              </a:spcAft>
              <a:buClrTx/>
              <a:buSzTx/>
              <a:tabLst/>
            </a:pPr>
            <a:endParaRPr lang="en-US" altLang="en-US"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rPr>
              <a:t>CSV Data Reading: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solidFill>
                <a:schemeClr val="bg1"/>
              </a:solidFill>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chemeClr val="bg1"/>
                </a:solidFill>
              </a:rPr>
              <a:t>The </a:t>
            </a:r>
            <a:r>
              <a:rPr lang="en-US" altLang="en-US" dirty="0" err="1">
                <a:solidFill>
                  <a:schemeClr val="bg1"/>
                </a:solidFill>
              </a:rPr>
              <a:t>readFromCSV</a:t>
            </a:r>
            <a:r>
              <a:rPr lang="en-US" altLang="en-US" dirty="0">
                <a:solidFill>
                  <a:schemeClr val="bg1"/>
                </a:solidFill>
              </a:rPr>
              <a:t> function reads song data from a CSV file (rawdata.csv) and populates the </a:t>
            </a:r>
            <a:r>
              <a:rPr lang="en-US" altLang="en-US" dirty="0" err="1">
                <a:solidFill>
                  <a:schemeClr val="bg1"/>
                </a:solidFill>
              </a:rPr>
              <a:t>song_pool</a:t>
            </a:r>
            <a:r>
              <a:rPr lang="en-US" altLang="en-US" dirty="0">
                <a:solidFill>
                  <a:schemeClr val="bg1"/>
                </a:solidFill>
              </a:rPr>
              <a:t>.</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dirty="0">
              <a:solidFill>
                <a:schemeClr val="bg1"/>
              </a:solidFil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rPr>
              <a:t>User Input Functions: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solidFill>
                <a:schemeClr val="bg1"/>
              </a:solidFill>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dirty="0">
                <a:solidFill>
                  <a:schemeClr val="bg1"/>
                </a:solidFill>
              </a:rPr>
              <a:t>Functions like </a:t>
            </a:r>
            <a:r>
              <a:rPr lang="en-US" altLang="en-US" dirty="0" err="1">
                <a:solidFill>
                  <a:schemeClr val="bg1"/>
                </a:solidFill>
              </a:rPr>
              <a:t>user_song_input</a:t>
            </a:r>
            <a:r>
              <a:rPr lang="en-US" altLang="en-US" dirty="0">
                <a:solidFill>
                  <a:schemeClr val="bg1"/>
                </a:solidFill>
              </a:rPr>
              <a:t> and </a:t>
            </a:r>
            <a:r>
              <a:rPr lang="en-US" altLang="en-US" dirty="0" err="1">
                <a:solidFill>
                  <a:schemeClr val="bg1"/>
                </a:solidFill>
              </a:rPr>
              <a:t>song_selector</a:t>
            </a:r>
            <a:r>
              <a:rPr lang="en-US" altLang="en-US" dirty="0">
                <a:solidFill>
                  <a:schemeClr val="bg1"/>
                </a:solidFill>
              </a:rPr>
              <a:t> handle user input for creating songs and selecting songs from the pool.</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3910936" y="-78520"/>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Algorithm</a:t>
            </a:r>
            <a:endParaRPr lang="en-US" sz="4374" dirty="0"/>
          </a:p>
        </p:txBody>
      </p:sp>
      <p:sp>
        <p:nvSpPr>
          <p:cNvPr id="16" name="TextBox 15">
            <a:extLst>
              <a:ext uri="{FF2B5EF4-FFF2-40B4-BE49-F238E27FC236}">
                <a16:creationId xmlns:a16="http://schemas.microsoft.com/office/drawing/2014/main" id="{1AAA1C81-62A8-900E-09D1-FC3DD98E5100}"/>
              </a:ext>
            </a:extLst>
          </p:cNvPr>
          <p:cNvSpPr txBox="1"/>
          <p:nvPr/>
        </p:nvSpPr>
        <p:spPr>
          <a:xfrm>
            <a:off x="3910936" y="1170878"/>
            <a:ext cx="10485288" cy="6846849"/>
          </a:xfrm>
          <a:prstGeom prst="rect">
            <a:avLst/>
          </a:prstGeom>
          <a:noFill/>
        </p:spPr>
        <p:txBody>
          <a:bodyPr wrap="square" rtlCol="0">
            <a:spAutoFit/>
          </a:bodyPr>
          <a:lstStyle/>
          <a:p>
            <a:endParaRPr lang="en-IN" dirty="0"/>
          </a:p>
        </p:txBody>
      </p:sp>
      <p:sp>
        <p:nvSpPr>
          <p:cNvPr id="19" name="Rectangle 2">
            <a:extLst>
              <a:ext uri="{FF2B5EF4-FFF2-40B4-BE49-F238E27FC236}">
                <a16:creationId xmlns:a16="http://schemas.microsoft.com/office/drawing/2014/main" id="{F2AADD5A-D3FD-43A3-CE96-34E85DCA2756}"/>
              </a:ext>
            </a:extLst>
          </p:cNvPr>
          <p:cNvSpPr>
            <a:spLocks noChangeArrowheads="1"/>
          </p:cNvSpPr>
          <p:nvPr/>
        </p:nvSpPr>
        <p:spPr bwMode="auto">
          <a:xfrm>
            <a:off x="3910936" y="815240"/>
            <a:ext cx="10485288" cy="7202487"/>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US" altLang="en-US" sz="1700" dirty="0">
                <a:solidFill>
                  <a:schemeClr val="bg1"/>
                </a:solidFill>
              </a:rPr>
              <a:t>Playlist Management:</a:t>
            </a:r>
          </a:p>
          <a:p>
            <a:pPr marL="285750" indent="-285750" eaLnBrk="0" fontAlgn="base" hangingPunct="0">
              <a:spcBef>
                <a:spcPct val="0"/>
              </a:spcBef>
              <a:spcAft>
                <a:spcPct val="0"/>
              </a:spcAft>
              <a:buFont typeface="Arial" panose="020B0604020202020204" pitchFamily="34" charset="0"/>
              <a:buChar char="•"/>
            </a:pPr>
            <a:endParaRPr lang="en-US" altLang="en-US" sz="1700" dirty="0">
              <a:solidFill>
                <a:schemeClr val="bg1"/>
              </a:solidFill>
            </a:endParaRPr>
          </a:p>
          <a:p>
            <a:pPr marL="285750" indent="-285750" eaLnBrk="0" fontAlgn="base" hangingPunct="0">
              <a:spcBef>
                <a:spcPct val="0"/>
              </a:spcBef>
              <a:spcAft>
                <a:spcPct val="0"/>
              </a:spcAft>
              <a:buFont typeface="Wingdings" panose="05000000000000000000" pitchFamily="2" charset="2"/>
              <a:buChar char="Ø"/>
            </a:pPr>
            <a:r>
              <a:rPr lang="en-US" altLang="en-US" sz="1700" dirty="0">
                <a:solidFill>
                  <a:schemeClr val="bg1"/>
                </a:solidFill>
              </a:rPr>
              <a:t>Functions like </a:t>
            </a:r>
            <a:r>
              <a:rPr lang="en-US" altLang="en-US" sz="1700" dirty="0" err="1">
                <a:solidFill>
                  <a:schemeClr val="bg1"/>
                </a:solidFill>
              </a:rPr>
              <a:t>create_playlist</a:t>
            </a:r>
            <a:r>
              <a:rPr lang="en-US" altLang="en-US" sz="1700" dirty="0">
                <a:solidFill>
                  <a:schemeClr val="bg1"/>
                </a:solidFill>
              </a:rPr>
              <a:t>, </a:t>
            </a:r>
            <a:r>
              <a:rPr lang="en-US" altLang="en-US" sz="1700" dirty="0" err="1">
                <a:solidFill>
                  <a:schemeClr val="bg1"/>
                </a:solidFill>
              </a:rPr>
              <a:t>add_to_playlist</a:t>
            </a:r>
            <a:r>
              <a:rPr lang="en-US" altLang="en-US" sz="1700" dirty="0">
                <a:solidFill>
                  <a:schemeClr val="bg1"/>
                </a:solidFill>
              </a:rPr>
              <a:t>, and </a:t>
            </a:r>
            <a:r>
              <a:rPr lang="en-US" altLang="en-US" sz="1700" dirty="0" err="1">
                <a:solidFill>
                  <a:schemeClr val="bg1"/>
                </a:solidFill>
              </a:rPr>
              <a:t>delete_playlist</a:t>
            </a:r>
            <a:r>
              <a:rPr lang="en-US" altLang="en-US" sz="1700" dirty="0">
                <a:solidFill>
                  <a:schemeClr val="bg1"/>
                </a:solidFill>
              </a:rPr>
              <a:t> manage the playlist by creating, adding songs, and deleting the entire playlist.</a:t>
            </a:r>
          </a:p>
          <a:p>
            <a:pPr marL="285750" indent="-285750" eaLnBrk="0" fontAlgn="base" hangingPunct="0">
              <a:spcBef>
                <a:spcPct val="0"/>
              </a:spcBef>
              <a:spcAft>
                <a:spcPct val="0"/>
              </a:spcAft>
              <a:buFont typeface="Wingdings" panose="05000000000000000000" pitchFamily="2" charset="2"/>
              <a:buChar char="Ø"/>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chemeClr val="bg1"/>
                </a:solidFill>
              </a:rPr>
              <a:t>Playback Control: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700" dirty="0">
                <a:solidFill>
                  <a:schemeClr val="bg1"/>
                </a:solidFill>
              </a:rPr>
              <a:t>Functions like </a:t>
            </a:r>
            <a:r>
              <a:rPr lang="en-US" altLang="en-US" sz="1700" dirty="0" err="1">
                <a:solidFill>
                  <a:schemeClr val="bg1"/>
                </a:solidFill>
              </a:rPr>
              <a:t>play_next_song</a:t>
            </a:r>
            <a:r>
              <a:rPr lang="en-US" altLang="en-US" sz="1700" dirty="0">
                <a:solidFill>
                  <a:schemeClr val="bg1"/>
                </a:solidFill>
              </a:rPr>
              <a:t> and </a:t>
            </a:r>
            <a:r>
              <a:rPr lang="en-US" altLang="en-US" sz="1700" dirty="0" err="1">
                <a:solidFill>
                  <a:schemeClr val="bg1"/>
                </a:solidFill>
              </a:rPr>
              <a:t>play_prev_song</a:t>
            </a:r>
            <a:r>
              <a:rPr lang="en-US" altLang="en-US" sz="1700" dirty="0">
                <a:solidFill>
                  <a:schemeClr val="bg1"/>
                </a:solidFill>
              </a:rPr>
              <a:t> control the playback by traversing the playlist.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chemeClr val="bg1"/>
                </a:solidFill>
              </a:rPr>
              <a:t>Memory Management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700" dirty="0">
                <a:solidFill>
                  <a:schemeClr val="bg1"/>
                </a:solidFill>
              </a:rPr>
              <a:t>The </a:t>
            </a:r>
            <a:r>
              <a:rPr lang="en-US" altLang="en-US" sz="1700" dirty="0" err="1">
                <a:solidFill>
                  <a:schemeClr val="bg1"/>
                </a:solidFill>
              </a:rPr>
              <a:t>free_all_memory</a:t>
            </a:r>
            <a:r>
              <a:rPr lang="en-US" altLang="en-US" sz="1700" dirty="0">
                <a:solidFill>
                  <a:schemeClr val="bg1"/>
                </a:solidFill>
              </a:rPr>
              <a:t> function deallocates dynamically allocated memory.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chemeClr val="bg1"/>
                </a:solidFill>
              </a:rPr>
              <a:t>Main Loop:</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700" dirty="0">
                <a:solidFill>
                  <a:schemeClr val="bg1"/>
                </a:solidFill>
              </a:rPr>
              <a:t>The main function contains the main loop that continuously prompts the user for input and performs corresponding actions based on their choices.</a:t>
            </a:r>
          </a:p>
          <a:p>
            <a:pPr marR="0" lvl="0" algn="l" defTabSz="914400" rtl="0" eaLnBrk="0" fontAlgn="base" latinLnBrk="0" hangingPunct="0">
              <a:lnSpc>
                <a:spcPct val="100000"/>
              </a:lnSpc>
              <a:spcBef>
                <a:spcPct val="0"/>
              </a:spcBef>
              <a:spcAft>
                <a:spcPct val="0"/>
              </a:spcAft>
              <a:buClrTx/>
              <a:buSzTx/>
              <a:tabLst/>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chemeClr val="bg1"/>
                </a:solidFill>
              </a:rPr>
              <a:t>Error Handling: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700" dirty="0">
                <a:solidFill>
                  <a:schemeClr val="bg1"/>
                </a:solidFill>
              </a:rPr>
              <a:t> The code includes basic error handling for invalid user input.</a:t>
            </a:r>
          </a:p>
          <a:p>
            <a:pPr marR="0" lvl="0" algn="l" defTabSz="914400" rtl="0" eaLnBrk="0" fontAlgn="base" latinLnBrk="0" hangingPunct="0">
              <a:lnSpc>
                <a:spcPct val="100000"/>
              </a:lnSpc>
              <a:spcBef>
                <a:spcPct val="0"/>
              </a:spcBef>
              <a:spcAft>
                <a:spcPct val="0"/>
              </a:spcAft>
              <a:buClrTx/>
              <a:buSzTx/>
              <a:tabLst/>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dirty="0">
                <a:solidFill>
                  <a:schemeClr val="bg1"/>
                </a:solidFill>
              </a:rPr>
              <a:t>User Interface: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700" dirty="0">
              <a:solidFill>
                <a:schemeClr val="bg1"/>
              </a:solidFil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700" dirty="0">
                <a:solidFill>
                  <a:schemeClr val="bg1"/>
                </a:solidFill>
              </a:rPr>
              <a:t>The user interface is displayed using the </a:t>
            </a:r>
            <a:r>
              <a:rPr lang="en-US" altLang="en-US" sz="1700" dirty="0" err="1">
                <a:solidFill>
                  <a:schemeClr val="bg1"/>
                </a:solidFill>
              </a:rPr>
              <a:t>main_menu</a:t>
            </a:r>
            <a:r>
              <a:rPr lang="en-US" altLang="en-US" sz="1700" dirty="0">
                <a:solidFill>
                  <a:schemeClr val="bg1"/>
                </a:solidFill>
              </a:rPr>
              <a:t> function, showing options for creating songs, managing playlists, and controlling playback.</a:t>
            </a:r>
          </a:p>
        </p:txBody>
      </p:sp>
    </p:spTree>
    <p:extLst>
      <p:ext uri="{BB962C8B-B14F-4D97-AF65-F5344CB8AC3E}">
        <p14:creationId xmlns:p14="http://schemas.microsoft.com/office/powerpoint/2010/main" val="4057731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p:spPr>
        <p:txBody>
          <a:bodyPr/>
          <a:lstStyle/>
          <a:p>
            <a:endParaRPr lang="en-IN"/>
          </a:p>
        </p:txBody>
      </p:sp>
      <p:sp>
        <p:nvSpPr>
          <p:cNvPr id="4" name="Text 2"/>
          <p:cNvSpPr/>
          <p:nvPr/>
        </p:nvSpPr>
        <p:spPr>
          <a:xfrm>
            <a:off x="688696" y="691693"/>
            <a:ext cx="917662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Recursive Function of the Algorithm</a:t>
            </a:r>
            <a:endParaRPr lang="en-US" sz="4374" dirty="0"/>
          </a:p>
        </p:txBody>
      </p:sp>
      <p:sp>
        <p:nvSpPr>
          <p:cNvPr id="12" name="TextBox 11">
            <a:extLst>
              <a:ext uri="{FF2B5EF4-FFF2-40B4-BE49-F238E27FC236}">
                <a16:creationId xmlns:a16="http://schemas.microsoft.com/office/drawing/2014/main" id="{752893D9-E990-2F2B-19AE-585FBC41C2CF}"/>
              </a:ext>
            </a:extLst>
          </p:cNvPr>
          <p:cNvSpPr txBox="1"/>
          <p:nvPr/>
        </p:nvSpPr>
        <p:spPr>
          <a:xfrm>
            <a:off x="677545" y="1761893"/>
            <a:ext cx="13183421" cy="6093976"/>
          </a:xfrm>
          <a:prstGeom prst="rect">
            <a:avLst/>
          </a:prstGeom>
          <a:noFill/>
        </p:spPr>
        <p:txBody>
          <a:bodyPr wrap="square" rtlCol="0">
            <a:spAutoFit/>
          </a:bodyPr>
          <a:lstStyle/>
          <a:p>
            <a:r>
              <a:rPr lang="en-US" dirty="0">
                <a:solidFill>
                  <a:schemeClr val="bg1"/>
                </a:solidFill>
              </a:rPr>
              <a:t>void </a:t>
            </a:r>
            <a:r>
              <a:rPr lang="en-US" dirty="0" err="1">
                <a:solidFill>
                  <a:schemeClr val="bg1"/>
                </a:solidFill>
              </a:rPr>
              <a:t>recursiveFunction</a:t>
            </a:r>
            <a:r>
              <a:rPr lang="en-US" dirty="0">
                <a:solidFill>
                  <a:schemeClr val="bg1"/>
                </a:solidFill>
              </a:rPr>
              <a:t>(int n)</a:t>
            </a:r>
          </a:p>
          <a:p>
            <a:r>
              <a:rPr lang="en-US" dirty="0">
                <a:solidFill>
                  <a:schemeClr val="bg1"/>
                </a:solidFill>
              </a:rPr>
              <a:t>{</a:t>
            </a:r>
          </a:p>
          <a:p>
            <a:r>
              <a:rPr lang="en-US" dirty="0">
                <a:solidFill>
                  <a:schemeClr val="bg1"/>
                </a:solidFill>
              </a:rPr>
              <a:t>     if (n &lt;= 0)</a:t>
            </a:r>
          </a:p>
          <a:p>
            <a:r>
              <a:rPr lang="en-US" dirty="0">
                <a:solidFill>
                  <a:schemeClr val="bg1"/>
                </a:solidFill>
              </a:rPr>
              <a:t>    {</a:t>
            </a:r>
          </a:p>
          <a:p>
            <a:r>
              <a:rPr lang="en-US" dirty="0">
                <a:solidFill>
                  <a:schemeClr val="bg1"/>
                </a:solidFill>
              </a:rPr>
              <a:t>        return;</a:t>
            </a:r>
          </a:p>
          <a:p>
            <a:r>
              <a:rPr lang="en-US" dirty="0">
                <a:solidFill>
                  <a:schemeClr val="bg1"/>
                </a:solidFill>
              </a:rPr>
              <a:t>    }</a:t>
            </a:r>
          </a:p>
          <a:p>
            <a:endParaRPr lang="en-US" dirty="0">
              <a:solidFill>
                <a:schemeClr val="bg1"/>
              </a:solidFill>
            </a:endParaRPr>
          </a:p>
          <a:p>
            <a:r>
              <a:rPr lang="en-US" dirty="0">
                <a:solidFill>
                  <a:schemeClr val="bg1"/>
                </a:solidFill>
              </a:rPr>
              <a:t>    </a:t>
            </a:r>
          </a:p>
          <a:p>
            <a:r>
              <a:rPr lang="en-US" dirty="0">
                <a:solidFill>
                  <a:schemeClr val="bg1"/>
                </a:solidFill>
              </a:rPr>
              <a:t>    </a:t>
            </a:r>
            <a:r>
              <a:rPr lang="en-US" dirty="0" err="1">
                <a:solidFill>
                  <a:schemeClr val="bg1"/>
                </a:solidFill>
              </a:rPr>
              <a:t>printf</a:t>
            </a:r>
            <a:r>
              <a:rPr lang="en-US" dirty="0">
                <a:solidFill>
                  <a:schemeClr val="bg1"/>
                </a:solidFill>
              </a:rPr>
              <a:t>("%d ", n);</a:t>
            </a:r>
          </a:p>
          <a:p>
            <a:endParaRPr lang="en-US" dirty="0">
              <a:solidFill>
                <a:schemeClr val="bg1"/>
              </a:solidFill>
            </a:endParaRPr>
          </a:p>
          <a:p>
            <a:r>
              <a:rPr lang="en-US" dirty="0">
                <a:solidFill>
                  <a:schemeClr val="bg1"/>
                </a:solidFill>
              </a:rPr>
              <a:t>   </a:t>
            </a:r>
            <a:r>
              <a:rPr lang="en-US" dirty="0" err="1">
                <a:solidFill>
                  <a:schemeClr val="bg1"/>
                </a:solidFill>
              </a:rPr>
              <a:t>recursiveFunction</a:t>
            </a:r>
            <a:r>
              <a:rPr lang="en-US" dirty="0">
                <a:solidFill>
                  <a:schemeClr val="bg1"/>
                </a:solidFill>
              </a:rPr>
              <a:t>(n - 1);</a:t>
            </a:r>
          </a:p>
          <a:p>
            <a:r>
              <a:rPr lang="en-US" dirty="0">
                <a:solidFill>
                  <a:schemeClr val="bg1"/>
                </a:solidFill>
              </a:rPr>
              <a:t>}</a:t>
            </a:r>
          </a:p>
          <a:p>
            <a:endParaRPr lang="en-US" dirty="0">
              <a:solidFill>
                <a:schemeClr val="bg1"/>
              </a:solidFill>
            </a:endParaRPr>
          </a:p>
          <a:p>
            <a:r>
              <a:rPr lang="en-US" dirty="0">
                <a:solidFill>
                  <a:schemeClr val="bg1"/>
                </a:solidFill>
              </a:rPr>
              <a:t> </a:t>
            </a:r>
          </a:p>
          <a:p>
            <a:pPr marL="285750" indent="-285750">
              <a:buFont typeface="Wingdings" panose="05000000000000000000" pitchFamily="2" charset="2"/>
              <a:buChar char="Ø"/>
            </a:pPr>
            <a:r>
              <a:rPr lang="en-US" altLang="en-US" sz="2000" dirty="0">
                <a:solidFill>
                  <a:srgbClr val="ECECEC"/>
                </a:solidFill>
                <a:latin typeface="Söhne"/>
              </a:rPr>
              <a:t>We </a:t>
            </a:r>
            <a:r>
              <a:rPr kumimoji="0" lang="en-US" altLang="en-US" sz="2000" b="0" i="0" u="none" strike="noStrike" cap="none" normalizeH="0" baseline="0" dirty="0">
                <a:ln>
                  <a:noFill/>
                </a:ln>
                <a:solidFill>
                  <a:srgbClr val="ECECEC"/>
                </a:solidFill>
                <a:effectLst/>
                <a:latin typeface="Söhne"/>
              </a:rPr>
              <a:t>have added a simple recursive function named </a:t>
            </a:r>
            <a:r>
              <a:rPr kumimoji="0" lang="en-US" altLang="en-US" sz="2000" b="1" i="0" u="none" strike="noStrike" cap="none" normalizeH="0" baseline="0" dirty="0" err="1">
                <a:ln>
                  <a:noFill/>
                </a:ln>
                <a:solidFill>
                  <a:srgbClr val="ECECEC"/>
                </a:solidFill>
                <a:effectLst/>
                <a:latin typeface="Söhne Mono"/>
              </a:rPr>
              <a:t>recursiveFunction</a:t>
            </a:r>
            <a:r>
              <a:rPr kumimoji="0" lang="en-US" altLang="en-US" sz="2000" b="0" i="0" u="none" strike="noStrike" cap="none" normalizeH="0" baseline="0" dirty="0">
                <a:ln>
                  <a:noFill/>
                </a:ln>
                <a:solidFill>
                  <a:srgbClr val="ECECEC"/>
                </a:solidFill>
                <a:effectLst/>
                <a:latin typeface="Söhne"/>
              </a:rPr>
              <a:t> that prints numbers in descending order </a:t>
            </a:r>
            <a:r>
              <a:rPr lang="en-US" altLang="en-US" sz="2000" dirty="0">
                <a:solidFill>
                  <a:srgbClr val="ECECEC"/>
                </a:solidFill>
                <a:latin typeface="Söhne"/>
              </a:rPr>
              <a:t>t</a:t>
            </a:r>
            <a:r>
              <a:rPr kumimoji="0" lang="en-US" altLang="en-US" sz="2000" b="0" i="0" u="none" strike="noStrike" cap="none" normalizeH="0" baseline="0" dirty="0">
                <a:ln>
                  <a:noFill/>
                </a:ln>
                <a:solidFill>
                  <a:srgbClr val="ECECEC"/>
                </a:solidFill>
                <a:effectLst/>
                <a:latin typeface="Söhne"/>
              </a:rPr>
              <a:t>hat is when you invoke this </a:t>
            </a:r>
            <a:r>
              <a:rPr kumimoji="0" lang="en-US" altLang="en-US" sz="2000" b="1" i="0" u="none" strike="noStrike" cap="none" normalizeH="0" baseline="0" dirty="0" err="1">
                <a:ln>
                  <a:noFill/>
                </a:ln>
                <a:solidFill>
                  <a:srgbClr val="ECECEC"/>
                </a:solidFill>
                <a:effectLst/>
                <a:latin typeface="Söhne Mono"/>
              </a:rPr>
              <a:t>recursiveFunction</a:t>
            </a:r>
            <a:r>
              <a:rPr kumimoji="0" lang="en-US" altLang="en-US" sz="2000" b="0" i="0" u="none" strike="noStrike" cap="none" normalizeH="0" baseline="0" dirty="0">
                <a:ln>
                  <a:noFill/>
                </a:ln>
                <a:solidFill>
                  <a:srgbClr val="ECECEC"/>
                </a:solidFill>
                <a:effectLst/>
                <a:latin typeface="Söhne"/>
              </a:rPr>
              <a:t> with a positive integer, it will print the integers in descending order until it reaches 1, demonstrating the fundamental concept of recursion where a function calls itself to solve a smaller instance of the problem until a base case is met.</a:t>
            </a:r>
            <a:r>
              <a:rPr kumimoji="0" lang="en-US" altLang="en-US" sz="1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sz="2000" dirty="0">
              <a:solidFill>
                <a:schemeClr val="bg1"/>
              </a:solidFill>
            </a:endParaRPr>
          </a:p>
          <a:p>
            <a:endParaRPr lang="en-US" sz="2000" dirty="0">
              <a:solidFill>
                <a:schemeClr val="bg1"/>
              </a:solidFill>
            </a:endParaRPr>
          </a:p>
          <a:p>
            <a:pPr marL="285750" indent="-285750">
              <a:buFont typeface="Wingdings" panose="05000000000000000000" pitchFamily="2" charset="2"/>
              <a:buChar char="Ø"/>
            </a:pPr>
            <a:endParaRPr lang="en-IN"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36242" y="0"/>
            <a:ext cx="14630400" cy="8229600"/>
          </a:xfrm>
          <a:prstGeom prst="rect">
            <a:avLst/>
          </a:prstGeom>
          <a:solidFill>
            <a:srgbClr val="272525"/>
          </a:solidFill>
          <a:ln/>
        </p:spPr>
        <p:txBody>
          <a:bodyPr/>
          <a:lstStyle/>
          <a:p>
            <a:endParaRPr lang="en-IN"/>
          </a:p>
        </p:txBody>
      </p:sp>
      <p:sp>
        <p:nvSpPr>
          <p:cNvPr id="4" name="Text 2"/>
          <p:cNvSpPr/>
          <p:nvPr/>
        </p:nvSpPr>
        <p:spPr>
          <a:xfrm>
            <a:off x="342954" y="324117"/>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Master's Theorem for the Algorithm</a:t>
            </a:r>
            <a:endParaRPr lang="en-US" sz="4374" dirty="0"/>
          </a:p>
        </p:txBody>
      </p:sp>
      <p:pic>
        <p:nvPicPr>
          <p:cNvPr id="7" name="Image 0" descr="preencoded.png">
            <a:extLst>
              <a:ext uri="{FF2B5EF4-FFF2-40B4-BE49-F238E27FC236}">
                <a16:creationId xmlns:a16="http://schemas.microsoft.com/office/drawing/2014/main" id="{11A07549-2C4C-0AA3-E88D-57507D47FF59}"/>
              </a:ext>
            </a:extLst>
          </p:cNvPr>
          <p:cNvPicPr>
            <a:picLocks noChangeAspect="1"/>
          </p:cNvPicPr>
          <p:nvPr/>
        </p:nvPicPr>
        <p:blipFill>
          <a:blip r:embed="rId3"/>
          <a:stretch>
            <a:fillRect/>
          </a:stretch>
        </p:blipFill>
        <p:spPr>
          <a:xfrm>
            <a:off x="11204080" y="0"/>
            <a:ext cx="3498803" cy="8229600"/>
          </a:xfrm>
          <a:prstGeom prst="rect">
            <a:avLst/>
          </a:prstGeom>
        </p:spPr>
      </p:pic>
    </p:spTree>
    <p:extLst>
      <p:ext uri="{BB962C8B-B14F-4D97-AF65-F5344CB8AC3E}">
        <p14:creationId xmlns:p14="http://schemas.microsoft.com/office/powerpoint/2010/main" val="1270656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185</TotalTime>
  <Words>1095</Words>
  <Application>Microsoft Office PowerPoint</Application>
  <PresentationFormat>Custom</PresentationFormat>
  <Paragraphs>117</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Google Sans</vt:lpstr>
      <vt:lpstr>Inter</vt:lpstr>
      <vt:lpstr>Söhne</vt:lpstr>
      <vt:lpstr>Söhne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Satvik Sharma</cp:lastModifiedBy>
  <cp:revision>3</cp:revision>
  <dcterms:created xsi:type="dcterms:W3CDTF">2024-03-10T10:30:50Z</dcterms:created>
  <dcterms:modified xsi:type="dcterms:W3CDTF">2024-03-10T13:38:01Z</dcterms:modified>
</cp:coreProperties>
</file>